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BB0A69D-1BC7-4567-BDE6-0DA11980460B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943709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Pub 17 will be mailed to counselors in January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1896876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339123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9D75F4-082C-4E02-B679-78E8FDC0F703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215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85C863-4865-4EC5-80B1-0E8841C9BEC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1660605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1ACA0AC-10E3-416F-9201-BF973C874E88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A593B9-2E75-455B-9A01-FB38BFDC3B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8" name="Notes Placeholder 7"/>
          <p:cNvSpPr>
            <a:spLocks noGrp="1"/>
          </p:cNvSpPr>
          <p:nvPr/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3559" name="Notes Placeholder 1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Site will have available computers, networking &amp; printing equipment, all software &amp; forms</a:t>
            </a: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Counselors using their own laptops must go through a certification process to ensure that PC is secure &amp; has the latest versions of software.  Details will be provided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274058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00BF3AA-558F-494A-A256-7BBA26FE2635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82B83B-3308-437C-A382-0CCDAA214DA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09961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4265E-EB51-45BA-9BDA-81C5AA356B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69662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E758C64-9706-4D7C-AA82-41DDEC971DDA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36207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8511B2E-84FC-4F0C-8070-C5BE2F748818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922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2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A7580D-415A-456A-BCC1-A91DBFEDA89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543812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16FD247-1807-4AFE-92F1-A74F3F9D9746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1126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3C723-E22D-4E8F-B592-AEFFEB0E58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981021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CD9F3DA-FBE0-4DE3-AEF3-D7A04BA369AB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1331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3888" indent="-623888"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FE00CA-D9BE-4409-8BD5-CA74688997D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210031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1F343A2-0204-4642-AE46-72B436EADFFF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Explain that there are training modules you must take online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Volunteer Standards of Conduct module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Quality Review &amp; the use of the Intake/Interview Sheet module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z="1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Explain that the Advanced IRS test includes questions on both Basic and Advanced topics.  Do not have to take both tests; only Advanced</a:t>
            </a:r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2E8694-BA67-4E2D-A222-8DC0CB9CDA1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280257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Some training documents are NOT</a:t>
            </a:r>
            <a:r>
              <a:rPr lang="en-US" altLang="en-US" baseline="0" dirty="0">
                <a:cs typeface="Arial" panose="020B0604020202020204" pitchFamily="34" charset="0"/>
              </a:rPr>
              <a:t> to be used at sites (such as Pub 4491)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80420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axprep4fre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jtaxaide.org/tavolunteer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057400"/>
            <a:ext cx="7772400" cy="1470025"/>
          </a:xfrm>
        </p:spPr>
        <p:txBody>
          <a:bodyPr/>
          <a:lstStyle/>
          <a:p>
            <a:r>
              <a:rPr lang="en-US" altLang="en-US" dirty="0"/>
              <a:t>Tax Training Introduction </a:t>
            </a:r>
            <a:br>
              <a:rPr lang="en-US" altLang="en-US" dirty="0"/>
            </a:br>
            <a:r>
              <a:rPr lang="en-US" altLang="en-US" dirty="0"/>
              <a:t>(Federal and State)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84600"/>
            <a:ext cx="7467600" cy="1981200"/>
          </a:xfrm>
        </p:spPr>
        <p:txBody>
          <a:bodyPr/>
          <a:lstStyle/>
          <a:p>
            <a:r>
              <a:rPr lang="en-US" altLang="en-US" b="1" dirty="0"/>
              <a:t>NJ TAX-AIDE PROGRAM</a:t>
            </a:r>
          </a:p>
          <a:p>
            <a:r>
              <a:rPr lang="en-US" altLang="en-US" b="1" dirty="0"/>
              <a:t>Tax Year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904C0-9A2D-4396-AF6B-02F96DC6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40392409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229600" cy="3391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Pub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Federal Income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</a:t>
                      </a:r>
                      <a:r>
                        <a:rPr lang="en-US" sz="2000" b="1" baseline="0" dirty="0"/>
                        <a:t> 1040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 Personal Income Tax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Instruction</a:t>
                      </a:r>
                      <a:r>
                        <a:rPr lang="en-US" baseline="0" dirty="0"/>
                        <a:t> Book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Electronic-IRS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Electronic-IRS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13614-C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Intake/</a:t>
                      </a:r>
                    </a:p>
                    <a:p>
                      <a:r>
                        <a:rPr lang="en-US" sz="1800" b="0" dirty="0"/>
                        <a:t>Interview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Paper-at</a:t>
                      </a:r>
                      <a:r>
                        <a:rPr lang="en-US" baseline="0" dirty="0"/>
                        <a:t> Tax Prep sites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Paper-at</a:t>
                      </a:r>
                      <a:r>
                        <a:rPr lang="en-US" baseline="0" dirty="0"/>
                        <a:t> Tax Prep sites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1800" b="1" baseline="0" dirty="0"/>
                        <a:t>Topic Specific Pubs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Addressing specific individual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IRS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IRS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CCDEC-9147-4CED-AF5B-4814A400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93106633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111318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Pub 5157a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Affordable Care Act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NTTC Workbook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Electronic-AARP Volunteer Portal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Electronic-AARP</a:t>
                      </a:r>
                      <a:r>
                        <a:rPr lang="en-US" baseline="0" dirty="0"/>
                        <a:t> Volunteer Portal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NJ Personal Income Tax</a:t>
                      </a:r>
                      <a:r>
                        <a:rPr lang="en-US" baseline="0" dirty="0"/>
                        <a:t> Instruction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Income Tax Pubs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</a:t>
                      </a:r>
                      <a:r>
                        <a:rPr lang="en-US" baseline="0" dirty="0"/>
                        <a:t>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33808-C2C8-4872-9365-1977641A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6207745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/>
              <a:t>Important Websites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153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 </a:t>
            </a:r>
            <a:r>
              <a:rPr lang="en-US" altLang="en-US" sz="3200" u="sng" dirty="0">
                <a:solidFill>
                  <a:srgbClr val="00B0F0"/>
                </a:solidFill>
                <a:hlinkClick r:id="rId3"/>
              </a:rPr>
              <a:t>TaxPrep4Free.org</a:t>
            </a:r>
            <a:endParaRPr lang="en-US" altLang="en-US" sz="3200" dirty="0">
              <a:solidFill>
                <a:srgbClr val="00B0F0"/>
              </a:solidFill>
            </a:endParaRPr>
          </a:p>
          <a:p>
            <a:pPr lvl="1"/>
            <a:r>
              <a:rPr lang="en-US" altLang="en-US" sz="3000" dirty="0"/>
              <a:t> Separate home page for each role in Tax-Aide program: student, preparer, ERO, instructor, etc.</a:t>
            </a:r>
          </a:p>
          <a:p>
            <a:pPr lvl="1"/>
            <a:r>
              <a:rPr lang="en-US" altLang="en-US" sz="3000" dirty="0"/>
              <a:t> Training resources: tax law info, proficiency problem scenarios, refund monitors, learning guides</a:t>
            </a:r>
          </a:p>
          <a:p>
            <a:pPr lvl="1"/>
            <a:r>
              <a:rPr lang="en-US" altLang="en-US" sz="3000" dirty="0"/>
              <a:t> Preparer page – job aids, NJ Special Handling</a:t>
            </a:r>
          </a:p>
          <a:p>
            <a:r>
              <a:rPr lang="en-US" altLang="en-US" sz="3200" dirty="0">
                <a:hlinkClick r:id="rId4"/>
              </a:rPr>
              <a:t> AARP.org/</a:t>
            </a:r>
            <a:r>
              <a:rPr lang="en-US" altLang="en-US" sz="3200" dirty="0" err="1">
                <a:hlinkClick r:id="rId4"/>
              </a:rPr>
              <a:t>tavolunteers</a:t>
            </a:r>
            <a:endParaRPr lang="en-US" altLang="en-US" sz="3200" dirty="0">
              <a:hlinkClick r:id="rId4"/>
            </a:endParaRPr>
          </a:p>
          <a:p>
            <a:pPr lvl="1"/>
            <a:r>
              <a:rPr lang="en-US" altLang="en-US" sz="3300" dirty="0"/>
              <a:t> Volunteer portal includes news, Cybertax notifications, links for administration for AARP Tax-Aide volunteers</a:t>
            </a:r>
          </a:p>
          <a:p>
            <a:r>
              <a:rPr lang="en-US" altLang="en-US" dirty="0">
                <a:hlinkClick r:id="rId4"/>
              </a:rPr>
              <a:t> </a:t>
            </a:r>
            <a:r>
              <a:rPr lang="en-US" altLang="en-US" sz="3200" dirty="0">
                <a:hlinkClick r:id="rId4"/>
              </a:rPr>
              <a:t>County Specific Sites: </a:t>
            </a:r>
            <a:r>
              <a:rPr lang="en-US" altLang="en-US" dirty="0">
                <a:hlinkClick r:id="rId4"/>
              </a:rPr>
              <a:t> </a:t>
            </a:r>
          </a:p>
          <a:p>
            <a:pPr lvl="1"/>
            <a:r>
              <a:rPr lang="en-US" altLang="en-US" sz="3300" dirty="0"/>
              <a:t> Each county may have own website for calendars, internal processes, etc.</a:t>
            </a:r>
          </a:p>
          <a:p>
            <a:pPr lvl="1"/>
            <a:endParaRPr lang="en-US" altLang="en-US" dirty="0">
              <a:solidFill>
                <a:srgbClr val="080808"/>
              </a:solidFill>
              <a:hlinkClick r:id="rId4"/>
            </a:endParaRPr>
          </a:p>
          <a:p>
            <a:pPr lvl="1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E9D03-5858-46EA-81F6-825D99AA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2963846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All Tax Preparation Resources Are Provided At Sites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r>
              <a:rPr lang="en-US" altLang="en-US" sz="3000" dirty="0"/>
              <a:t> All publications, equipment / supplies, security requirements</a:t>
            </a:r>
          </a:p>
          <a:p>
            <a:pPr lvl="1"/>
            <a:r>
              <a:rPr lang="en-US" altLang="en-US" dirty="0"/>
              <a:t> Counselors can also bring their own copies of publications they received in the mail</a:t>
            </a:r>
            <a:endParaRPr lang="en-US" altLang="en-US" sz="2800" dirty="0"/>
          </a:p>
          <a:p>
            <a:r>
              <a:rPr lang="en-US" altLang="en-US" sz="3000" dirty="0"/>
              <a:t> AARP/IRS laptops if needed</a:t>
            </a:r>
          </a:p>
          <a:p>
            <a:r>
              <a:rPr lang="en-US" altLang="en-US" sz="3000" dirty="0"/>
              <a:t> Counselors are encouraged to use their own laptops</a:t>
            </a:r>
          </a:p>
          <a:p>
            <a:pPr lvl="1"/>
            <a:r>
              <a:rPr lang="en-US" altLang="en-US" dirty="0"/>
              <a:t> Must certify personal laptop</a:t>
            </a:r>
          </a:p>
          <a:p>
            <a:pPr lvl="1"/>
            <a:r>
              <a:rPr lang="en-US" altLang="en-US" dirty="0"/>
              <a:t> Directions for certification will be provided by EROs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54CA6-A885-4108-B5B3-862974E9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6388435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AARP Foundation Tax-Aide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Blip>
                <a:blip r:embed="rId3"/>
              </a:buBlip>
            </a:pPr>
            <a:r>
              <a:rPr lang="en-US" altLang="en-US" sz="3000" dirty="0"/>
              <a:t>Funded by AARP and IRS</a:t>
            </a:r>
          </a:p>
          <a:p>
            <a:pPr marL="457200" indent="-457200">
              <a:buClr>
                <a:schemeClr val="accent1"/>
              </a:buClr>
              <a:buBlip>
                <a:blip r:embed="rId3"/>
              </a:buBlip>
            </a:pPr>
            <a:r>
              <a:rPr lang="en-US" altLang="en-US" sz="3000" dirty="0"/>
              <a:t>Primary goal: </a:t>
            </a:r>
          </a:p>
          <a:p>
            <a:pPr lvl="2">
              <a:buClr>
                <a:schemeClr val="accent1"/>
              </a:buClr>
              <a:buBlip>
                <a:blip r:embed="rId3"/>
              </a:buBlip>
            </a:pPr>
            <a:r>
              <a:rPr lang="en-US" altLang="en-US" sz="3000" i="1" dirty="0"/>
              <a:t> “to provide accurate, free, tax return preparation and other tax-related assistance for low- to mid-income individuals”</a:t>
            </a:r>
          </a:p>
          <a:p>
            <a:pPr marL="457200" indent="-457200">
              <a:buClr>
                <a:schemeClr val="accent1"/>
              </a:buClr>
              <a:buBlip>
                <a:blip r:embed="rId3"/>
              </a:buBlip>
            </a:pPr>
            <a:r>
              <a:rPr lang="en-US" altLang="en-US" sz="3000" dirty="0"/>
              <a:t>Tax-Aide started in 1968 and is now the largest nationwide, volunteer-run free tax service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BC838-097E-4C00-94D4-5673F92C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1194852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National, Volunteer-Run Program</a:t>
            </a:r>
            <a:br>
              <a:rPr lang="en-US" altLang="en-US" dirty="0"/>
            </a:br>
            <a:r>
              <a:rPr lang="en-US" altLang="en-US" dirty="0"/>
              <a:t>TY2016 </a:t>
            </a:r>
            <a:r>
              <a:rPr lang="en-US" altLang="en-US" dirty="0">
                <a:solidFill>
                  <a:srgbClr val="3333FF"/>
                </a:solidFill>
              </a:rPr>
              <a:t>National Statistics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Taxpayers served:</a:t>
            </a:r>
            <a:r>
              <a:rPr lang="en-US" altLang="en-US" sz="3600" dirty="0"/>
              <a:t>  2.6 million</a:t>
            </a:r>
          </a:p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Federal tax returns prepared:</a:t>
            </a:r>
            <a:r>
              <a:rPr lang="en-US" altLang="en-US" sz="3600" dirty="0"/>
              <a:t>  1.65 million</a:t>
            </a:r>
          </a:p>
          <a:p>
            <a:pPr lvl="1">
              <a:defRPr/>
            </a:pPr>
            <a:r>
              <a:rPr lang="en-US" altLang="en-US" sz="3000" dirty="0"/>
              <a:t>  68% of clients were age 60 or over</a:t>
            </a:r>
          </a:p>
          <a:p>
            <a:pPr>
              <a:defRPr/>
            </a:pPr>
            <a:r>
              <a:rPr lang="en-US" altLang="en-US" sz="3200" dirty="0"/>
              <a:t> </a:t>
            </a:r>
            <a:r>
              <a:rPr lang="en-US" altLang="en-US" sz="3600" u="sng" dirty="0"/>
              <a:t>State tax returns prepared:</a:t>
            </a:r>
            <a:r>
              <a:rPr lang="en-US" altLang="en-US" sz="3600" dirty="0"/>
              <a:t>  1.4 million</a:t>
            </a:r>
          </a:p>
          <a:p>
            <a:pPr>
              <a:defRPr/>
            </a:pPr>
            <a:r>
              <a:rPr lang="en-US" altLang="en-US" sz="3200" dirty="0"/>
              <a:t> </a:t>
            </a:r>
            <a:r>
              <a:rPr lang="en-US" altLang="en-US" sz="3600" u="sng" dirty="0"/>
              <a:t>Volunteers:</a:t>
            </a:r>
            <a:r>
              <a:rPr lang="en-US" altLang="en-US" sz="3600" dirty="0"/>
              <a:t>  36,000+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2537E-EDCC-4D80-B843-D2301CFD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560925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NJ Tax-Aide </a:t>
            </a:r>
            <a:br>
              <a:rPr lang="en-US" altLang="en-US" dirty="0"/>
            </a:br>
            <a:r>
              <a:rPr lang="en-US" altLang="en-US" dirty="0"/>
              <a:t>TY2016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rgbClr val="3333FF"/>
                </a:solidFill>
              </a:rPr>
              <a:t>NJ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sz="3600" u="sng" dirty="0"/>
              <a:t>Taxpayers served:</a:t>
            </a:r>
            <a:r>
              <a:rPr lang="en-US" altLang="en-US" sz="3600" dirty="0"/>
              <a:t>  </a:t>
            </a:r>
            <a:r>
              <a:rPr lang="en-US" sz="3600" dirty="0"/>
              <a:t>55,624 people</a:t>
            </a:r>
          </a:p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Federal Tax Returns prepared:</a:t>
            </a:r>
            <a:r>
              <a:rPr lang="en-US" altLang="en-US" sz="3600" dirty="0"/>
              <a:t> 38,000 (down 12% - attributed to new software)</a:t>
            </a:r>
          </a:p>
          <a:p>
            <a:pPr>
              <a:defRPr/>
            </a:pPr>
            <a:r>
              <a:rPr lang="en-US" sz="3600" dirty="0"/>
              <a:t> </a:t>
            </a:r>
            <a:r>
              <a:rPr lang="en-US" sz="3600" u="sng" dirty="0"/>
              <a:t>Federal E-file rate:</a:t>
            </a:r>
            <a:r>
              <a:rPr lang="en-US" sz="3600" dirty="0"/>
              <a:t>  99%</a:t>
            </a:r>
          </a:p>
          <a:p>
            <a:pPr>
              <a:defRPr/>
            </a:pPr>
            <a:r>
              <a:rPr lang="en-US" sz="3600" dirty="0"/>
              <a:t> </a:t>
            </a:r>
            <a:r>
              <a:rPr lang="en-US" sz="3600" u="sng" dirty="0"/>
              <a:t>Sites:</a:t>
            </a:r>
            <a:r>
              <a:rPr lang="en-US" sz="3600" dirty="0"/>
              <a:t>  150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3600" dirty="0"/>
              <a:t> </a:t>
            </a:r>
            <a:r>
              <a:rPr lang="en-US" sz="3600" u="sng" dirty="0"/>
              <a:t>Volunteers:</a:t>
            </a:r>
            <a:r>
              <a:rPr lang="en-US" sz="3600" dirty="0"/>
              <a:t>  1,000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876D9-DBA3-47F2-BC83-16C06CC7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19010386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This Training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Understand how/where to use your resources</a:t>
            </a:r>
          </a:p>
          <a:p>
            <a:r>
              <a:rPr lang="en-US" altLang="en-US" dirty="0"/>
              <a:t> Understand and apply Federal and State tax law</a:t>
            </a:r>
          </a:p>
          <a:p>
            <a:r>
              <a:rPr lang="en-US" altLang="en-US" dirty="0"/>
              <a:t> Prepare accurate tax returns</a:t>
            </a:r>
          </a:p>
          <a:p>
            <a:r>
              <a:rPr lang="en-US" altLang="en-US" dirty="0"/>
              <a:t> Understand use of TaxSlayer (TS) software and e-filing</a:t>
            </a:r>
          </a:p>
          <a:p>
            <a:r>
              <a:rPr lang="en-US" altLang="en-US" dirty="0"/>
              <a:t> Understand the Quality Review (QR) process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F4A77-BE21-403A-AB86-E14AD5D8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40809839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Responsibilities Of An AARP Tax-Aide Volunteer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Become certified as a tax counselor</a:t>
            </a:r>
          </a:p>
          <a:p>
            <a:pPr lvl="1"/>
            <a:r>
              <a:rPr lang="en-US" altLang="en-US" dirty="0"/>
              <a:t> Pass IRS tests</a:t>
            </a:r>
          </a:p>
          <a:p>
            <a:pPr lvl="1"/>
            <a:r>
              <a:rPr lang="en-US" altLang="en-US" dirty="0"/>
              <a:t> Demonstrate proficiency in preparing returns using TaxSlayer software</a:t>
            </a:r>
          </a:p>
          <a:p>
            <a:r>
              <a:rPr lang="en-US" altLang="en-US" dirty="0"/>
              <a:t> Provide quality service </a:t>
            </a:r>
          </a:p>
          <a:p>
            <a:r>
              <a:rPr lang="en-US" altLang="en-US" dirty="0"/>
              <a:t> Adhere to Volunteer Standards of Conduct</a:t>
            </a:r>
          </a:p>
          <a:p>
            <a:r>
              <a:rPr lang="en-US" altLang="en-US" dirty="0"/>
              <a:t> Sign the Volunteer Agreement (Form 13615)</a:t>
            </a:r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DEC7A-E7BD-4879-9F36-F555CDC5C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20822297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Kind of Returns Can I Prepare?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3400" dirty="0"/>
              <a:t>We prepare returns for clients :</a:t>
            </a:r>
          </a:p>
          <a:p>
            <a:pPr lvl="1"/>
            <a:r>
              <a:rPr lang="en-US" altLang="en-US" sz="3200" u="sng" dirty="0"/>
              <a:t>Of any age </a:t>
            </a:r>
          </a:p>
          <a:p>
            <a:pPr lvl="1"/>
            <a:r>
              <a:rPr lang="en-US" altLang="en-US" sz="3200" u="sng" dirty="0"/>
              <a:t>Of any income</a:t>
            </a:r>
            <a:r>
              <a:rPr lang="en-US" altLang="en-US" sz="3200" dirty="0"/>
              <a:t> </a:t>
            </a:r>
          </a:p>
          <a:p>
            <a:pPr lvl="1"/>
            <a:r>
              <a:rPr lang="en-US" altLang="en-US" sz="3200" dirty="0"/>
              <a:t>With emphasis on senior and disabled population</a:t>
            </a:r>
          </a:p>
          <a:p>
            <a:pPr lvl="1"/>
            <a:r>
              <a:rPr lang="en-US" altLang="en-US" sz="3200" dirty="0"/>
              <a:t>Clients do not have to be members of AARP</a:t>
            </a:r>
          </a:p>
          <a:p>
            <a:r>
              <a:rPr lang="en-US" altLang="en-US" sz="3400" dirty="0"/>
              <a:t>Prepare </a:t>
            </a:r>
            <a:r>
              <a:rPr lang="en-US" altLang="en-US" sz="3400" b="1" dirty="0"/>
              <a:t>only</a:t>
            </a:r>
            <a:r>
              <a:rPr lang="en-US" altLang="en-US" sz="3400" dirty="0"/>
              <a:t> those returns with topics that  </a:t>
            </a:r>
          </a:p>
          <a:p>
            <a:pPr lvl="1"/>
            <a:r>
              <a:rPr lang="en-US" altLang="en-US" sz="3200" dirty="0"/>
              <a:t>you have been trained &amp; certified on </a:t>
            </a:r>
          </a:p>
          <a:p>
            <a:pPr lvl="1"/>
            <a:r>
              <a:rPr lang="en-US" altLang="en-US" sz="3200" dirty="0"/>
              <a:t>conform to AARP TaxAide Scope “What’s In / What’s Out” and “NJ Can Do / Cannot Do”  Lists</a:t>
            </a:r>
          </a:p>
          <a:p>
            <a:pPr lvl="2"/>
            <a:r>
              <a:rPr lang="en-US" altLang="en-US" sz="2900" dirty="0"/>
              <a:t>Refer taxpayer to paid tax preparer if anything on return is Out Of Scope</a:t>
            </a:r>
          </a:p>
          <a:p>
            <a:r>
              <a:rPr lang="en-US" altLang="en-US" sz="3400" dirty="0"/>
              <a:t>Refer taxpayer to experienced counselor if tax subject is one from </a:t>
            </a:r>
            <a:r>
              <a:rPr lang="en-US" altLang="en-US" sz="3400" u="sng" dirty="0"/>
              <a:t>Topics for Experienced Counselors </a:t>
            </a:r>
            <a:r>
              <a:rPr lang="en-US" altLang="en-US" sz="3400" dirty="0"/>
              <a:t>(covered in a later section) or if you are not comfortable with a particular tax situation</a:t>
            </a:r>
          </a:p>
          <a:p>
            <a:r>
              <a:rPr lang="en-US" altLang="en-US" sz="3400" dirty="0"/>
              <a:t>Do not prepare a tax return when you suspect information is untruthful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27AC0-FA89-4368-AE9F-5EBEF23C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3561647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Certification Requirements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 Take online training on Volunteer Standards of Conduct, Quality Review &amp; Intake/Interview Sheet </a:t>
            </a:r>
          </a:p>
          <a:p>
            <a:r>
              <a:rPr lang="en-US" altLang="en-US" sz="2600" dirty="0"/>
              <a:t> Pass the Volunteer Standards of Conduct and Intake/Interview tests with a score of 80% or higher</a:t>
            </a:r>
          </a:p>
          <a:p>
            <a:r>
              <a:rPr lang="en-US" altLang="en-US" sz="2600" dirty="0"/>
              <a:t> Pass the Advanced IRS test with a score of 80% or higher</a:t>
            </a:r>
          </a:p>
          <a:p>
            <a:r>
              <a:rPr lang="en-US" altLang="en-US" sz="2600" dirty="0"/>
              <a:t> Demonstrate proficiency in tax preparation &amp; software</a:t>
            </a:r>
          </a:p>
          <a:p>
            <a:pPr lvl="1"/>
            <a:r>
              <a:rPr lang="en-US" altLang="en-US" sz="2500" dirty="0"/>
              <a:t> Correctly complete required Federal/NJ returns in 2016 TaxSlayer software (Kent, Hale, and Lynch problems)</a:t>
            </a:r>
            <a:r>
              <a:rPr lang="en-US" altLang="en-US" sz="2500" dirty="0">
                <a:solidFill>
                  <a:srgbClr val="FF0000"/>
                </a:solidFill>
              </a:rPr>
              <a:t> </a:t>
            </a:r>
            <a:endParaRPr lang="en-US" altLang="en-US" sz="2500" dirty="0"/>
          </a:p>
          <a:p>
            <a:pPr lvl="1"/>
            <a:r>
              <a:rPr lang="en-US" altLang="en-US" sz="2500" dirty="0"/>
              <a:t>Have all problems quality reviewed by an assigned mentor</a:t>
            </a:r>
          </a:p>
          <a:p>
            <a:r>
              <a:rPr lang="en-US" altLang="en-US" sz="2600" dirty="0"/>
              <a:t> Sign the Volunteer Standards of Conduct Agreem</a:t>
            </a:r>
            <a:r>
              <a:rPr lang="en-US" altLang="en-US" sz="2700" dirty="0"/>
              <a:t>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3FA25-D50B-442F-89EA-05965939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27523973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Training &amp; Testing/Certification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19200" y="5966050"/>
          <a:ext cx="7239000" cy="73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5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Evergreen”- returning counselors must retain previous version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86925"/>
              </p:ext>
            </p:extLst>
          </p:nvPr>
        </p:nvGraphicFramePr>
        <p:xfrm>
          <a:off x="609600" y="1143000"/>
          <a:ext cx="7924800" cy="4724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525">
                <a:tc>
                  <a:txBody>
                    <a:bodyPr/>
                    <a:lstStyle/>
                    <a:p>
                      <a:r>
                        <a:rPr lang="en-US" sz="1700" dirty="0"/>
                        <a:t>IRS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2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700" dirty="0"/>
                        <a:t>Volunteer Resource Guide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Training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B050"/>
                          </a:solidFill>
                        </a:rPr>
                        <a:t>“Evergreen”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397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Training Supplement-Updates to Pub 4491, 4491W, 4012, 6744 &amp;</a:t>
                      </a:r>
                      <a:r>
                        <a:rPr lang="en-US" sz="1700" baseline="0" dirty="0"/>
                        <a:t> others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Electronic-manually apply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Electronic-Manually</a:t>
                      </a:r>
                      <a:r>
                        <a:rPr lang="en-US" sz="1700" baseline="0" dirty="0"/>
                        <a:t> apply updates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53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4491-W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Problems</a:t>
                      </a:r>
                      <a:r>
                        <a:rPr lang="en-US" sz="1700" baseline="0" dirty="0"/>
                        <a:t> &amp; </a:t>
                      </a:r>
                      <a:r>
                        <a:rPr lang="en-US" sz="1700" dirty="0"/>
                        <a:t>Exercises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B050"/>
                          </a:solidFill>
                        </a:rPr>
                        <a:t>“Evergreen”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6744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Volunteer Assistor’s Test/Retest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170B1-F179-47D5-A9B5-A7CCE4AD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27027119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33</TotalTime>
  <Words>1128</Words>
  <Application>Microsoft Office PowerPoint</Application>
  <PresentationFormat>On-screen Show (4:3)</PresentationFormat>
  <Paragraphs>229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Verdana</vt:lpstr>
      <vt:lpstr>Wingdings</vt:lpstr>
      <vt:lpstr>NJ Template 06</vt:lpstr>
      <vt:lpstr>Tax Training Introduction  (Federal and State)</vt:lpstr>
      <vt:lpstr>AARP Foundation Tax-Aide</vt:lpstr>
      <vt:lpstr>National, Volunteer-Run Program TY2016 National Statistics</vt:lpstr>
      <vt:lpstr>NJ Tax-Aide  TY2016 NJ Statistics</vt:lpstr>
      <vt:lpstr>Purpose of This Training</vt:lpstr>
      <vt:lpstr>Responsibilities Of An AARP Tax-Aide Volunteer</vt:lpstr>
      <vt:lpstr>What Kind of Returns Can I Prepare?</vt:lpstr>
      <vt:lpstr>Certification Requirements</vt:lpstr>
      <vt:lpstr>Training &amp; Testing/Certification Publications</vt:lpstr>
      <vt:lpstr>Other Publications</vt:lpstr>
      <vt:lpstr>Other Publications</vt:lpstr>
      <vt:lpstr>Important Websites</vt:lpstr>
      <vt:lpstr>All Tax Preparation Resources Are Provided At 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7</cp:revision>
  <dcterms:created xsi:type="dcterms:W3CDTF">2017-12-08T09:50:38Z</dcterms:created>
  <dcterms:modified xsi:type="dcterms:W3CDTF">2017-12-09T14:02:06Z</dcterms:modified>
</cp:coreProperties>
</file>